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99EBE3C-91F2-4B0E-BFAD-2C864FC24F47}" v="2" dt="2025-01-17T21:53:41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687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garet Kentzell" userId="7cde4617-e8d7-4325-87e7-87a4438ebc50" providerId="ADAL" clId="{099EBE3C-91F2-4B0E-BFAD-2C864FC24F47}"/>
    <pc:docChg chg="custSel addSld modSld">
      <pc:chgData name="Margaret Kentzell" userId="7cde4617-e8d7-4325-87e7-87a4438ebc50" providerId="ADAL" clId="{099EBE3C-91F2-4B0E-BFAD-2C864FC24F47}" dt="2025-01-21T20:20:13.652" v="204" actId="14100"/>
      <pc:docMkLst>
        <pc:docMk/>
      </pc:docMkLst>
      <pc:sldChg chg="modSp mod">
        <pc:chgData name="Margaret Kentzell" userId="7cde4617-e8d7-4325-87e7-87a4438ebc50" providerId="ADAL" clId="{099EBE3C-91F2-4B0E-BFAD-2C864FC24F47}" dt="2025-01-17T21:53:41.080" v="35"/>
        <pc:sldMkLst>
          <pc:docMk/>
          <pc:sldMk cId="4179302959" sldId="256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4179302959" sldId="256"/>
            <ac:spMk id="2" creationId="{2D8BF7FA-BD86-6AE4-2AA3-8538870B0A6D}"/>
          </ac:spMkLst>
        </pc:spChg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4179302959" sldId="256"/>
            <ac:spMk id="3" creationId="{0DEC0728-8528-CDA1-F7C8-5A2FF9ED815C}"/>
          </ac:spMkLst>
        </pc:spChg>
      </pc:sldChg>
      <pc:sldChg chg="modSp mod">
        <pc:chgData name="Margaret Kentzell" userId="7cde4617-e8d7-4325-87e7-87a4438ebc50" providerId="ADAL" clId="{099EBE3C-91F2-4B0E-BFAD-2C864FC24F47}" dt="2025-01-17T21:53:41.080" v="35"/>
        <pc:sldMkLst>
          <pc:docMk/>
          <pc:sldMk cId="3207543842" sldId="257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3207543842" sldId="257"/>
            <ac:spMk id="2" creationId="{2CC03040-F572-1FFF-E0F9-A205E41BBBC9}"/>
          </ac:spMkLst>
        </pc:spChg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3207543842" sldId="257"/>
            <ac:spMk id="3" creationId="{C3A4219A-E4CB-B1A4-9532-61CE7C99B114}"/>
          </ac:spMkLst>
        </pc:spChg>
      </pc:sldChg>
      <pc:sldChg chg="modSp">
        <pc:chgData name="Margaret Kentzell" userId="7cde4617-e8d7-4325-87e7-87a4438ebc50" providerId="ADAL" clId="{099EBE3C-91F2-4B0E-BFAD-2C864FC24F47}" dt="2025-01-17T21:53:41.080" v="35"/>
        <pc:sldMkLst>
          <pc:docMk/>
          <pc:sldMk cId="1182311377" sldId="258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1182311377" sldId="258"/>
            <ac:spMk id="2" creationId="{BC13ADF0-C682-504A-C318-05F92354FACF}"/>
          </ac:spMkLst>
        </pc:spChg>
      </pc:sldChg>
      <pc:sldChg chg="modSp mod">
        <pc:chgData name="Margaret Kentzell" userId="7cde4617-e8d7-4325-87e7-87a4438ebc50" providerId="ADAL" clId="{099EBE3C-91F2-4B0E-BFAD-2C864FC24F47}" dt="2025-01-17T21:53:41.080" v="35"/>
        <pc:sldMkLst>
          <pc:docMk/>
          <pc:sldMk cId="3394478801" sldId="259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3394478801" sldId="259"/>
            <ac:spMk id="2" creationId="{FE819CC3-FF9E-42E5-186C-C553BEA2647F}"/>
          </ac:spMkLst>
        </pc:spChg>
      </pc:sldChg>
      <pc:sldChg chg="modSp">
        <pc:chgData name="Margaret Kentzell" userId="7cde4617-e8d7-4325-87e7-87a4438ebc50" providerId="ADAL" clId="{099EBE3C-91F2-4B0E-BFAD-2C864FC24F47}" dt="2025-01-17T21:53:41.080" v="35"/>
        <pc:sldMkLst>
          <pc:docMk/>
          <pc:sldMk cId="938068547" sldId="260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938068547" sldId="260"/>
            <ac:spMk id="2" creationId="{7E70F8AF-8A4A-C180-9931-DDB54CEAECE3}"/>
          </ac:spMkLst>
        </pc:spChg>
      </pc:sldChg>
      <pc:sldChg chg="modSp">
        <pc:chgData name="Margaret Kentzell" userId="7cde4617-e8d7-4325-87e7-87a4438ebc50" providerId="ADAL" clId="{099EBE3C-91F2-4B0E-BFAD-2C864FC24F47}" dt="2025-01-17T21:53:41.080" v="35"/>
        <pc:sldMkLst>
          <pc:docMk/>
          <pc:sldMk cId="2855474925" sldId="261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2855474925" sldId="261"/>
            <ac:spMk id="2" creationId="{4B2DFEA2-0DD9-9178-AAB4-874E27078D1B}"/>
          </ac:spMkLst>
        </pc:spChg>
      </pc:sldChg>
      <pc:sldChg chg="modSp">
        <pc:chgData name="Margaret Kentzell" userId="7cde4617-e8d7-4325-87e7-87a4438ebc50" providerId="ADAL" clId="{099EBE3C-91F2-4B0E-BFAD-2C864FC24F47}" dt="2025-01-17T21:53:41.080" v="35"/>
        <pc:sldMkLst>
          <pc:docMk/>
          <pc:sldMk cId="3961631140" sldId="262"/>
        </pc:sldMkLst>
        <pc:spChg chg="mod">
          <ac:chgData name="Margaret Kentzell" userId="7cde4617-e8d7-4325-87e7-87a4438ebc50" providerId="ADAL" clId="{099EBE3C-91F2-4B0E-BFAD-2C864FC24F47}" dt="2025-01-17T21:53:41.080" v="35"/>
          <ac:spMkLst>
            <pc:docMk/>
            <pc:sldMk cId="3961631140" sldId="262"/>
            <ac:spMk id="2" creationId="{D572051A-CA21-D327-1388-48403A18364F}"/>
          </ac:spMkLst>
        </pc:spChg>
      </pc:sldChg>
      <pc:sldChg chg="modSp new mod">
        <pc:chgData name="Margaret Kentzell" userId="7cde4617-e8d7-4325-87e7-87a4438ebc50" providerId="ADAL" clId="{099EBE3C-91F2-4B0E-BFAD-2C864FC24F47}" dt="2025-01-21T20:20:13.652" v="204" actId="14100"/>
        <pc:sldMkLst>
          <pc:docMk/>
          <pc:sldMk cId="3116186555" sldId="263"/>
        </pc:sldMkLst>
        <pc:spChg chg="mod">
          <ac:chgData name="Margaret Kentzell" userId="7cde4617-e8d7-4325-87e7-87a4438ebc50" providerId="ADAL" clId="{099EBE3C-91F2-4B0E-BFAD-2C864FC24F47}" dt="2025-01-21T20:20:13.652" v="204" actId="14100"/>
          <ac:spMkLst>
            <pc:docMk/>
            <pc:sldMk cId="3116186555" sldId="263"/>
            <ac:spMk id="2" creationId="{82F54A0C-1DC1-78B4-05EA-C6F82224D2E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779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2467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03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178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8486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06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9741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33385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484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196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14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5E06C2-3C1A-45DE-B031-F79B04E17341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CA2E4D2-452A-49BB-8BC5-37F07B5A6F66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571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pal@2ingage.org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BF7FA-BD86-6AE4-2AA3-8538870B0A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to complete a CLSA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EC0728-8528-CDA1-F7C8-5A2FF9ED81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It is preferred to use the Excel spreadsheets</a:t>
            </a:r>
          </a:p>
          <a:p>
            <a:r>
              <a:rPr lang="en-US" dirty="0"/>
              <a:t>Caregiver- CLS Standard Assessment -.xlsx“</a:t>
            </a:r>
          </a:p>
          <a:p>
            <a:r>
              <a:rPr lang="en-US" dirty="0"/>
              <a:t>"Youth-CLS Standard Assessment.xlsx"</a:t>
            </a:r>
          </a:p>
        </p:txBody>
      </p:sp>
    </p:spTree>
    <p:extLst>
      <p:ext uri="{BB962C8B-B14F-4D97-AF65-F5344CB8AC3E}">
        <p14:creationId xmlns:p14="http://schemas.microsoft.com/office/powerpoint/2010/main" val="417930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03040-F572-1FFF-E0F9-A205E41BB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Demographics Tab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219A-E4CB-B1A4-9532-61CE7C99B1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US" dirty="0"/>
              <a:t>On the Excel </a:t>
            </a:r>
            <a:r>
              <a:rPr lang="en-US" dirty="0" err="1"/>
              <a:t>spreadheet</a:t>
            </a:r>
            <a:r>
              <a:rPr lang="en-US" dirty="0"/>
              <a:t>, click the Demographics tab</a:t>
            </a:r>
          </a:p>
          <a:p>
            <a:r>
              <a:rPr lang="en-US" dirty="0"/>
              <a:t>CLS - Standard Assessment</a:t>
            </a:r>
          </a:p>
          <a:p>
            <a:r>
              <a:rPr lang="en-US" dirty="0"/>
              <a:t>Youth Name</a:t>
            </a:r>
          </a:p>
          <a:p>
            <a:r>
              <a:rPr lang="en-US" dirty="0"/>
              <a:t>Birthdate (mm/dd/</a:t>
            </a:r>
            <a:r>
              <a:rPr lang="en-US" dirty="0" err="1"/>
              <a:t>yyyy</a:t>
            </a:r>
            <a:r>
              <a:rPr lang="en-US" dirty="0"/>
              <a:t>)</a:t>
            </a:r>
          </a:p>
          <a:p>
            <a:r>
              <a:rPr lang="en-US" dirty="0"/>
              <a:t>Gender Identity Select One</a:t>
            </a:r>
          </a:p>
          <a:p>
            <a:r>
              <a:rPr lang="en-US" dirty="0"/>
              <a:t>Sexual Orientation Select One</a:t>
            </a:r>
          </a:p>
          <a:p>
            <a:r>
              <a:rPr lang="en-US" dirty="0"/>
              <a:t>Preferred Pronoun Select One</a:t>
            </a:r>
          </a:p>
          <a:p>
            <a:r>
              <a:rPr lang="en-US" dirty="0"/>
              <a:t>Race Select One</a:t>
            </a:r>
          </a:p>
          <a:p>
            <a:r>
              <a:rPr lang="en-US" dirty="0"/>
              <a:t>Latinx/Hispanic Select One</a:t>
            </a:r>
          </a:p>
          <a:p>
            <a:r>
              <a:rPr lang="en-US" dirty="0"/>
              <a:t>Religious/ Spiritual Affiliation Select One</a:t>
            </a:r>
          </a:p>
          <a:p>
            <a:r>
              <a:rPr lang="en-US" dirty="0"/>
              <a:t>Primary Language Select One</a:t>
            </a:r>
          </a:p>
          <a:p>
            <a:r>
              <a:rPr lang="en-US" dirty="0"/>
              <a:t>Secondary </a:t>
            </a:r>
            <a:r>
              <a:rPr lang="en-US" dirty="0" err="1"/>
              <a:t>Langauge</a:t>
            </a:r>
            <a:r>
              <a:rPr lang="en-US" dirty="0"/>
              <a:t> Select One</a:t>
            </a:r>
          </a:p>
          <a:p>
            <a:r>
              <a:rPr lang="en-US" dirty="0"/>
              <a:t>Do you have a documented disability? Select One</a:t>
            </a:r>
          </a:p>
          <a:p>
            <a:r>
              <a:rPr lang="en-US" dirty="0"/>
              <a:t>Step 2 </a:t>
            </a:r>
            <a:r>
              <a:rPr lang="en-US" dirty="0" err="1"/>
              <a:t>Assessmen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54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3ADF0-C682-504A-C318-05F92354F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 to the Assessment Tab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A7DF2C3-D1D8-BC16-7871-72911C463A5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44141" y="1825626"/>
          <a:ext cx="3903717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388">
                  <a:extLst>
                    <a:ext uri="{9D8B030D-6E8A-4147-A177-3AD203B41FA5}">
                      <a16:colId xmlns:a16="http://schemas.microsoft.com/office/drawing/2014/main" val="3950030674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3521529664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2787929946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2754371489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3020671555"/>
                    </a:ext>
                  </a:extLst>
                </a:gridCol>
                <a:gridCol w="391909">
                  <a:extLst>
                    <a:ext uri="{9D8B030D-6E8A-4147-A177-3AD203B41FA5}">
                      <a16:colId xmlns:a16="http://schemas.microsoft.com/office/drawing/2014/main" val="3772681718"/>
                    </a:ext>
                  </a:extLst>
                </a:gridCol>
              </a:tblGrid>
              <a:tr h="1325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CLS - Standard Assessment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5559763"/>
                  </a:ext>
                </a:extLst>
              </a:tr>
              <a:tr h="22477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Instructions: Next to each statement place a x in the column that most feels like you. Only select 1 answer per row. Caregivers and youth are encouraged to fill out this sheet seperately and compare results.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846002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u="none" strike="noStrike">
                          <a:effectLst/>
                        </a:rPr>
                        <a:t>I am a: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Select One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992505836"/>
                  </a:ext>
                </a:extLst>
              </a:tr>
              <a:tr h="2017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Are the following statements like me?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Some what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3013819757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create, save, and print documents on a computer.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2238323303"/>
                  </a:ext>
                </a:extLst>
              </a:tr>
              <a:tr h="1095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open an email account and use it.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770441618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access information on the internet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871455502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can recognize phishing via emails, texts, and other social media platforms.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652904528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risks of meeting someone in person that I met online.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676469835"/>
                  </a:ext>
                </a:extLst>
              </a:tr>
              <a:tr h="3342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 of sharing private information (e.g., pictures, credit card, address) with someone I have met online.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4033136214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think of ways pictures or messages may affect other people before I post them.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13056134"/>
                  </a:ext>
                </a:extLst>
              </a:tr>
              <a:tr h="3458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If someone sent me a message online that made me feel upset or scared, I would know who to reach out to or what to do.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629565365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When I shop, I make a list and compare prices.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188166372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make healthy meals with or without using a recipe.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556814471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reheat leftover food using a microwave or stove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825996757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the importance of creating a healthy meal.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258445128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calories, serving size, fat, sugar, and salt.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277995387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manufactured and expiration dates.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224488572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washer, dryer and detergent to clean my clothes.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565213682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keep my living space tidy and organized.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645342410"/>
                  </a:ext>
                </a:extLst>
              </a:tr>
              <a:tr h="195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appropriate products to use when cleaning my space.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484580158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fire extinguisher.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4612544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231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19CC3-FF9E-42E5-186C-C553BEA26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 an x in the box that is most like the youth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ADE1EF8-2CB2-32C3-553F-6E7067FF2E2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44141" y="1825626"/>
          <a:ext cx="3903717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388">
                  <a:extLst>
                    <a:ext uri="{9D8B030D-6E8A-4147-A177-3AD203B41FA5}">
                      <a16:colId xmlns:a16="http://schemas.microsoft.com/office/drawing/2014/main" val="3529158551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896008902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3099251148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1175084431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3789726881"/>
                    </a:ext>
                  </a:extLst>
                </a:gridCol>
                <a:gridCol w="391909">
                  <a:extLst>
                    <a:ext uri="{9D8B030D-6E8A-4147-A177-3AD203B41FA5}">
                      <a16:colId xmlns:a16="http://schemas.microsoft.com/office/drawing/2014/main" val="1480859102"/>
                    </a:ext>
                  </a:extLst>
                </a:gridCol>
              </a:tblGrid>
              <a:tr h="1325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CLS - Standard Assessment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3223746"/>
                  </a:ext>
                </a:extLst>
              </a:tr>
              <a:tr h="22477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Instructions: Next to each statement place a x in the column that most feels like you. Only select 1 answer per row. Caregivers and youth are encouraged to fill out this sheet seperately and compare results.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6194918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u="none" strike="noStrike">
                          <a:effectLst/>
                        </a:rPr>
                        <a:t>I am a: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Select One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4251200421"/>
                  </a:ext>
                </a:extLst>
              </a:tr>
              <a:tr h="2017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Are the following statements like me?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Some what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3353909357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create, save, and print documents on a computer.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578904123"/>
                  </a:ext>
                </a:extLst>
              </a:tr>
              <a:tr h="1095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open an email account and use it.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4055813176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access information on the internet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975527816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can recognize phishing via emails, texts, and other social media platforms.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481710274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risks of meeting someone in person that I met online.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883151297"/>
                  </a:ext>
                </a:extLst>
              </a:tr>
              <a:tr h="3342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 of sharing private information (e.g., pictures, credit card, address) with someone I have met online.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956988167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think of ways pictures or messages may affect other people before I post them.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484877795"/>
                  </a:ext>
                </a:extLst>
              </a:tr>
              <a:tr h="3458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If someone sent me a message online that made me feel upset or scared, I would know who to reach out to or what to do.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368219404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When I shop, I make a list and compare prices.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91377019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make healthy meals with or without using a recipe.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516626042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reheat leftover food using a microwave or stove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522756290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the importance of creating a healthy meal.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084914905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calories, serving size, fat, sugar, and salt.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424990349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manufactured and expiration dates.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481901751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washer, dryer and detergent to clean my clothes.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817750664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keep my living space tidy and organized.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475677052"/>
                  </a:ext>
                </a:extLst>
              </a:tr>
              <a:tr h="195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appropriate products to use when cleaning my space.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995605851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fire extinguisher.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621380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4478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0F8AF-8A4A-C180-9931-DDB54CEAE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and send back to pal@2ingage.org</a:t>
            </a:r>
          </a:p>
        </p:txBody>
      </p:sp>
    </p:spTree>
    <p:extLst>
      <p:ext uri="{BB962C8B-B14F-4D97-AF65-F5344CB8AC3E}">
        <p14:creationId xmlns:p14="http://schemas.microsoft.com/office/powerpoint/2010/main" val="938068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DFEA2-0DD9-9178-AAB4-874E27078D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caregiver needs to do their own assessment of the youth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60A15D4-AE46-7BFE-F8F7-C84F8CE42E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144141" y="1825626"/>
          <a:ext cx="3903717" cy="43513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36388">
                  <a:extLst>
                    <a:ext uri="{9D8B030D-6E8A-4147-A177-3AD203B41FA5}">
                      <a16:colId xmlns:a16="http://schemas.microsoft.com/office/drawing/2014/main" val="2043161603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1048842182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866294835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2757462321"/>
                    </a:ext>
                  </a:extLst>
                </a:gridCol>
                <a:gridCol w="368855">
                  <a:extLst>
                    <a:ext uri="{9D8B030D-6E8A-4147-A177-3AD203B41FA5}">
                      <a16:colId xmlns:a16="http://schemas.microsoft.com/office/drawing/2014/main" val="1753038907"/>
                    </a:ext>
                  </a:extLst>
                </a:gridCol>
                <a:gridCol w="391909">
                  <a:extLst>
                    <a:ext uri="{9D8B030D-6E8A-4147-A177-3AD203B41FA5}">
                      <a16:colId xmlns:a16="http://schemas.microsoft.com/office/drawing/2014/main" val="4278398067"/>
                    </a:ext>
                  </a:extLst>
                </a:gridCol>
              </a:tblGrid>
              <a:tr h="132557">
                <a:tc gridSpan="6">
                  <a:txBody>
                    <a:bodyPr/>
                    <a:lstStyle/>
                    <a:p>
                      <a:pPr algn="l" fontAlgn="b"/>
                      <a:r>
                        <a:rPr lang="en-US" sz="800" u="none" strike="noStrike">
                          <a:effectLst/>
                        </a:rPr>
                        <a:t>CLS - Standard Assessment</a:t>
                      </a:r>
                      <a:endParaRPr lang="en-US" sz="8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618975"/>
                  </a:ext>
                </a:extLst>
              </a:tr>
              <a:tr h="224771"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Instructions: Next to each statement place a x in the column that most feels like you. Only select 1 answer per row. Caregivers and youth are encouraged to fill out this sheet seperately and compare results.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93286339"/>
                  </a:ext>
                </a:extLst>
              </a:tr>
              <a:tr h="126794">
                <a:tc>
                  <a:txBody>
                    <a:bodyPr/>
                    <a:lstStyle/>
                    <a:p>
                      <a:pPr algn="r" fontAlgn="ctr"/>
                      <a:r>
                        <a:rPr lang="en-US" sz="600" u="none" strike="noStrike">
                          <a:effectLst/>
                        </a:rPr>
                        <a:t>I am a: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Select One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3853494158"/>
                  </a:ext>
                </a:extLst>
              </a:tr>
              <a:tr h="201718">
                <a:tc>
                  <a:txBody>
                    <a:bodyPr/>
                    <a:lstStyle/>
                    <a:p>
                      <a:pPr algn="l" fontAlgn="ctr"/>
                      <a:r>
                        <a:rPr lang="en-US" sz="600" u="none" strike="noStrike">
                          <a:effectLst/>
                        </a:rPr>
                        <a:t>Are the following statements like me?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Yes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Some what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Mostly 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No</a:t>
                      </a:r>
                      <a:endParaRPr lang="en-US" sz="600" b="1" i="0" u="none" strike="noStrike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4227140444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create, save, and print documents on a computer.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extLst>
                  <a:ext uri="{0D108BD9-81ED-4DB2-BD59-A6C34878D82A}">
                    <a16:rowId xmlns:a16="http://schemas.microsoft.com/office/drawing/2014/main" val="24657410"/>
                  </a:ext>
                </a:extLst>
              </a:tr>
              <a:tr h="10950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open an email account and use it.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807286594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access information on the internet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4261194015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can recognize phishing via emails, texts, and other social media platforms.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059073708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risks of meeting someone in person that I met online. 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867652461"/>
                  </a:ext>
                </a:extLst>
              </a:tr>
              <a:tr h="334275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risk of sharing private information (e.g., pictures, credit card, address) with someone I have met online.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951431054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think of ways pictures or messages may affect other people before I post them.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1160428618"/>
                  </a:ext>
                </a:extLst>
              </a:tr>
              <a:tr h="34580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If someone sent me a message online that made me feel upset or scared, I would know who to reach out to or what to do.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226746676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When I shop, I make a list and compare prices.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642264240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make healthy meals with or without using a recipe.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728343865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reheat leftover food using a microwave or stove safely.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043469973"/>
                  </a:ext>
                </a:extLst>
              </a:tr>
              <a:tr h="2190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the importance of creating a healthy meal.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606924078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calories, serving size, fat, sugar, and salt.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096410894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understand how to read food labels to see manufactured and expiration dates.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460368378"/>
                  </a:ext>
                </a:extLst>
              </a:tr>
              <a:tr h="23053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washer, dryer and detergent to clean my clothes.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55282002"/>
                  </a:ext>
                </a:extLst>
              </a:tr>
              <a:tr h="979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keep my living space tidy and organized.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691394060"/>
                  </a:ext>
                </a:extLst>
              </a:tr>
              <a:tr h="19595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the appropriate products to use when cleaning my space.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3117640137"/>
                  </a:ext>
                </a:extLst>
              </a:tr>
              <a:tr h="11526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600" u="none" strike="noStrike">
                          <a:effectLst/>
                        </a:rPr>
                        <a:t>I know how to use a fire extinguisher.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>
                          <a:effectLst/>
                        </a:rPr>
                        <a:t> </a:t>
                      </a:r>
                      <a:endParaRPr lang="en-US" sz="6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600" u="none" strike="noStrike" dirty="0">
                          <a:effectLst/>
                        </a:rPr>
                        <a:t> </a:t>
                      </a:r>
                      <a:endParaRPr lang="en-US" sz="6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2882" marR="2882" marT="2882" marB="0" anchor="b"/>
                </a:tc>
                <a:extLst>
                  <a:ext uri="{0D108BD9-81ED-4DB2-BD59-A6C34878D82A}">
                    <a16:rowId xmlns:a16="http://schemas.microsoft.com/office/drawing/2014/main" val="2187495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4749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2051A-CA21-D327-1388-48403A183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and send to </a:t>
            </a:r>
            <a:r>
              <a:rPr lang="en-US" dirty="0">
                <a:hlinkClick r:id="rId2"/>
              </a:rPr>
              <a:t>pal@2ingage.org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631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54A0C-1DC1-78B4-05EA-C6F82224D2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2359595"/>
          </a:xfrm>
        </p:spPr>
        <p:txBody>
          <a:bodyPr/>
          <a:lstStyle/>
          <a:p>
            <a:r>
              <a:rPr lang="en-US" dirty="0"/>
              <a:t>Alternate: Use the .pdf</a:t>
            </a:r>
            <a:br>
              <a:rPr lang="en-US" dirty="0"/>
            </a:br>
            <a:br>
              <a:rPr lang="en-US" dirty="0"/>
            </a:br>
            <a:r>
              <a:rPr lang="en-US" dirty="0"/>
              <a:t>Print one for the youth and one for the caregiver.</a:t>
            </a:r>
            <a:br>
              <a:rPr lang="en-US" dirty="0"/>
            </a:br>
            <a:r>
              <a:rPr lang="en-US" dirty="0"/>
              <a:t>Mark at the top who filled it out</a:t>
            </a:r>
            <a:br>
              <a:rPr lang="en-US" dirty="0"/>
            </a:br>
            <a:r>
              <a:rPr lang="en-US" dirty="0"/>
              <a:t>Scan and email back to PAL@2ingage.org</a:t>
            </a:r>
          </a:p>
        </p:txBody>
      </p:sp>
    </p:spTree>
    <p:extLst>
      <p:ext uri="{BB962C8B-B14F-4D97-AF65-F5344CB8AC3E}">
        <p14:creationId xmlns:p14="http://schemas.microsoft.com/office/powerpoint/2010/main" val="311618655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8C6A2DF32598459EC211EA0B5BAB0E" ma:contentTypeVersion="18" ma:contentTypeDescription="Create a new document." ma:contentTypeScope="" ma:versionID="7d521c972ac9adf668aecf17addc836c">
  <xsd:schema xmlns:xsd="http://www.w3.org/2001/XMLSchema" xmlns:xs="http://www.w3.org/2001/XMLSchema" xmlns:p="http://schemas.microsoft.com/office/2006/metadata/properties" xmlns:ns2="97811128-dc2b-44a7-85ad-4c39dc364dc6" xmlns:ns3="dfb14bfc-8af1-435a-b786-04ec7b657b66" targetNamespace="http://schemas.microsoft.com/office/2006/metadata/properties" ma:root="true" ma:fieldsID="f039c0eb68fae5eef1444f8342e160ec" ns2:_="" ns3:_="">
    <xsd:import namespace="97811128-dc2b-44a7-85ad-4c39dc364dc6"/>
    <xsd:import namespace="dfb14bfc-8af1-435a-b786-04ec7b657b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811128-dc2b-44a7-85ad-4c39dc364d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06d01fb-e3b5-47c2-aa8f-b9dac22de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b14bfc-8af1-435a-b786-04ec7b657b6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beb058d-ccb2-49e5-bbdd-b5fb1d024652}" ma:internalName="TaxCatchAll" ma:showField="CatchAllData" ma:web="dfb14bfc-8af1-435a-b786-04ec7b657b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7811128-dc2b-44a7-85ad-4c39dc364dc6">
      <Terms xmlns="http://schemas.microsoft.com/office/infopath/2007/PartnerControls"/>
    </lcf76f155ced4ddcb4097134ff3c332f>
    <TaxCatchAll xmlns="dfb14bfc-8af1-435a-b786-04ec7b657b66" xsi:nil="true"/>
  </documentManagement>
</p:properties>
</file>

<file path=customXml/itemProps1.xml><?xml version="1.0" encoding="utf-8"?>
<ds:datastoreItem xmlns:ds="http://schemas.openxmlformats.org/officeDocument/2006/customXml" ds:itemID="{1C1B5DBC-7D29-45D9-A03F-AB814F28AA53}"/>
</file>

<file path=customXml/itemProps2.xml><?xml version="1.0" encoding="utf-8"?>
<ds:datastoreItem xmlns:ds="http://schemas.openxmlformats.org/officeDocument/2006/customXml" ds:itemID="{AE8478F7-EFFC-431E-979C-6FA7AF4E85AE}"/>
</file>

<file path=customXml/itemProps3.xml><?xml version="1.0" encoding="utf-8"?>
<ds:datastoreItem xmlns:ds="http://schemas.openxmlformats.org/officeDocument/2006/customXml" ds:itemID="{7D75ED0D-96D3-47D4-AF57-B8556097367C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</TotalTime>
  <Words>1466</Words>
  <Application>Microsoft Office PowerPoint</Application>
  <PresentationFormat>Widescreen</PresentationFormat>
  <Paragraphs>379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Palatino Linotype</vt:lpstr>
      <vt:lpstr>Gallery</vt:lpstr>
      <vt:lpstr>How to complete a CLSA</vt:lpstr>
      <vt:lpstr>Demographics Tab</vt:lpstr>
      <vt:lpstr>Go to the Assessment Tab</vt:lpstr>
      <vt:lpstr>Put an x in the box that is most like the youth</vt:lpstr>
      <vt:lpstr>Save and send back to pal@2ingage.org</vt:lpstr>
      <vt:lpstr>The caregiver needs to do their own assessment of the youth</vt:lpstr>
      <vt:lpstr>Save and send to pal@2ingage.org </vt:lpstr>
      <vt:lpstr>Alternate: Use the .pdf  Print one for the youth and one for the caregiver. Mark at the top who filled it out Scan and email back to PAL@2ingage.org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Margaret Kentzell</dc:creator>
  <cp:lastModifiedBy>Margaret Kentzell</cp:lastModifiedBy>
  <cp:revision>1</cp:revision>
  <dcterms:created xsi:type="dcterms:W3CDTF">2025-01-17T01:43:35Z</dcterms:created>
  <dcterms:modified xsi:type="dcterms:W3CDTF">2025-01-21T20:20:13Z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0x010100908C6A2DF32598459EC211EA0B5BAB0E</vt:lpwstr>
  </property>
</Properties>
</file>